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1" r:id="rId5"/>
    <p:sldId id="260" r:id="rId6"/>
    <p:sldId id="269" r:id="rId7"/>
    <p:sldId id="258" r:id="rId8"/>
    <p:sldId id="268" r:id="rId9"/>
    <p:sldId id="267" r:id="rId10"/>
    <p:sldId id="265" r:id="rId11"/>
    <p:sldId id="266" r:id="rId12"/>
    <p:sldId id="263" r:id="rId13"/>
    <p:sldId id="264" r:id="rId14"/>
    <p:sldId id="270" r:id="rId15"/>
    <p:sldId id="283" r:id="rId16"/>
    <p:sldId id="282" r:id="rId17"/>
    <p:sldId id="281" r:id="rId18"/>
    <p:sldId id="280" r:id="rId19"/>
    <p:sldId id="279" r:id="rId20"/>
    <p:sldId id="285" r:id="rId21"/>
    <p:sldId id="284" r:id="rId22"/>
    <p:sldId id="278" r:id="rId23"/>
    <p:sldId id="277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67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99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142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03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92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447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423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701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710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884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90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5CCFC2-A9E8-4535-A7F6-3F91ED62367C}" type="datetimeFigureOut">
              <a:rPr lang="es-CO" smtClean="0"/>
              <a:t>30/09/2022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AD48E5-9087-4ADE-BC52-0CB72E8F744B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6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BDE74F48-A16A-65CD-E9E8-00028265AC0C}"/>
              </a:ext>
            </a:extLst>
          </p:cNvPr>
          <p:cNvSpPr txBox="1"/>
          <p:nvPr/>
        </p:nvSpPr>
        <p:spPr>
          <a:xfrm>
            <a:off x="1219200" y="754742"/>
            <a:ext cx="6168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Greddy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E2E97E-0E7F-5763-A0DC-DB4566BD8F93}"/>
              </a:ext>
            </a:extLst>
          </p:cNvPr>
          <p:cNvSpPr txBox="1"/>
          <p:nvPr/>
        </p:nvSpPr>
        <p:spPr>
          <a:xfrm>
            <a:off x="1219200" y="2307435"/>
            <a:ext cx="1097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dirty="0">
                <a:latin typeface="El missier"/>
              </a:rPr>
              <a:t>Brandon </a:t>
            </a:r>
            <a:r>
              <a:rPr lang="es-MX" sz="3200" dirty="0" err="1">
                <a:latin typeface="El missier"/>
              </a:rPr>
              <a:t>Mejia</a:t>
            </a:r>
            <a:endParaRPr lang="es-MX" sz="3200" dirty="0">
              <a:latin typeface="El missier"/>
            </a:endParaRPr>
          </a:p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Programación Competitiva </a:t>
            </a:r>
            <a:r>
              <a:rPr lang="es-MX" sz="3200" dirty="0" err="1">
                <a:latin typeface="El missier"/>
              </a:rPr>
              <a:t>UniRemington</a:t>
            </a:r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SEINISIR</a:t>
            </a:r>
          </a:p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2022 - 2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1AF4047-CED6-4697-4416-F7140443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2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7A9174-E81A-27FB-ED63-697A89B233C3}"/>
              </a:ext>
            </a:extLst>
          </p:cNvPr>
          <p:cNvSpPr txBox="1"/>
          <p:nvPr/>
        </p:nvSpPr>
        <p:spPr>
          <a:xfrm>
            <a:off x="2387599" y="551289"/>
            <a:ext cx="741680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300" dirty="0" err="1">
                <a:latin typeface="El missier"/>
              </a:rPr>
              <a:t>public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class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Prefix</a:t>
            </a:r>
            <a:r>
              <a:rPr lang="es-CO" sz="2300" dirty="0">
                <a:latin typeface="El missier"/>
              </a:rPr>
              <a:t> {</a:t>
            </a:r>
          </a:p>
          <a:p>
            <a:r>
              <a:rPr lang="es-CO" sz="2300" dirty="0">
                <a:latin typeface="El missier"/>
              </a:rPr>
              <a:t>    </a:t>
            </a:r>
            <a:r>
              <a:rPr lang="es-CO" sz="2300" dirty="0" err="1">
                <a:latin typeface="El missier"/>
              </a:rPr>
              <a:t>static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void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fillPrefixSum</a:t>
            </a:r>
            <a:r>
              <a:rPr lang="es-CO" sz="2300" dirty="0">
                <a:latin typeface="El missier"/>
              </a:rPr>
              <a:t>(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arr</a:t>
            </a:r>
            <a:r>
              <a:rPr lang="es-CO" sz="2300" dirty="0">
                <a:latin typeface="El missier"/>
              </a:rPr>
              <a:t>[],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n,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[]) {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[0] = </a:t>
            </a:r>
            <a:r>
              <a:rPr lang="es-CO" sz="2300" dirty="0" err="1">
                <a:latin typeface="El missier"/>
              </a:rPr>
              <a:t>arr</a:t>
            </a:r>
            <a:r>
              <a:rPr lang="es-CO" sz="2300" dirty="0">
                <a:latin typeface="El missier"/>
              </a:rPr>
              <a:t>[0];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for</a:t>
            </a:r>
            <a:r>
              <a:rPr lang="es-CO" sz="2300" dirty="0">
                <a:latin typeface="El missier"/>
              </a:rPr>
              <a:t> (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i = 1; i &lt; n; ++i)</a:t>
            </a:r>
          </a:p>
          <a:p>
            <a:r>
              <a:rPr lang="es-CO" sz="2300" dirty="0">
                <a:latin typeface="El missier"/>
              </a:rPr>
              <a:t>           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[i] =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[i - 1] + </a:t>
            </a:r>
            <a:r>
              <a:rPr lang="es-CO" sz="2300" dirty="0" err="1">
                <a:latin typeface="El missier"/>
              </a:rPr>
              <a:t>arr</a:t>
            </a:r>
            <a:r>
              <a:rPr lang="es-CO" sz="2300" dirty="0">
                <a:latin typeface="El missier"/>
              </a:rPr>
              <a:t>[i];</a:t>
            </a:r>
          </a:p>
          <a:p>
            <a:r>
              <a:rPr lang="es-CO" sz="2300" dirty="0">
                <a:latin typeface="El missier"/>
              </a:rPr>
              <a:t>    }</a:t>
            </a:r>
          </a:p>
          <a:p>
            <a:r>
              <a:rPr lang="es-CO" sz="2300" dirty="0">
                <a:latin typeface="El missier"/>
              </a:rPr>
              <a:t>    </a:t>
            </a:r>
            <a:r>
              <a:rPr lang="es-CO" sz="2300" dirty="0" err="1">
                <a:latin typeface="El missier"/>
              </a:rPr>
              <a:t>public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static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void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main</a:t>
            </a:r>
            <a:r>
              <a:rPr lang="es-CO" sz="2300" dirty="0">
                <a:latin typeface="El missier"/>
              </a:rPr>
              <a:t>(</a:t>
            </a:r>
            <a:r>
              <a:rPr lang="es-CO" sz="2300" dirty="0" err="1">
                <a:latin typeface="El missier"/>
              </a:rPr>
              <a:t>String</a:t>
            </a:r>
            <a:r>
              <a:rPr lang="es-CO" sz="2300" dirty="0">
                <a:latin typeface="El missier"/>
              </a:rPr>
              <a:t>[] </a:t>
            </a:r>
            <a:r>
              <a:rPr lang="es-CO" sz="2300" dirty="0" err="1">
                <a:latin typeface="El missier"/>
              </a:rPr>
              <a:t>args</a:t>
            </a:r>
            <a:r>
              <a:rPr lang="es-CO" sz="2300" dirty="0">
                <a:latin typeface="El missier"/>
              </a:rPr>
              <a:t>) {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arr</a:t>
            </a:r>
            <a:r>
              <a:rPr lang="es-CO" sz="2300" dirty="0">
                <a:latin typeface="El missier"/>
              </a:rPr>
              <a:t>[] = { 10, 4, 16, 20 };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n = </a:t>
            </a:r>
            <a:r>
              <a:rPr lang="es-CO" sz="2300" dirty="0" err="1">
                <a:latin typeface="El missier"/>
              </a:rPr>
              <a:t>arr.length</a:t>
            </a:r>
            <a:r>
              <a:rPr lang="es-CO" sz="2300" dirty="0">
                <a:latin typeface="El missier"/>
              </a:rPr>
              <a:t>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[] = new 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[n];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fillPrefixSum</a:t>
            </a:r>
            <a:r>
              <a:rPr lang="es-CO" sz="2300" dirty="0">
                <a:latin typeface="El missier"/>
              </a:rPr>
              <a:t>(</a:t>
            </a:r>
            <a:r>
              <a:rPr lang="es-CO" sz="2300" dirty="0" err="1">
                <a:latin typeface="El missier"/>
              </a:rPr>
              <a:t>arr</a:t>
            </a:r>
            <a:r>
              <a:rPr lang="es-CO" sz="2300" dirty="0">
                <a:latin typeface="El missier"/>
              </a:rPr>
              <a:t>, n, 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);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for</a:t>
            </a:r>
            <a:r>
              <a:rPr lang="es-CO" sz="2300" dirty="0">
                <a:latin typeface="El missier"/>
              </a:rPr>
              <a:t> (</a:t>
            </a:r>
            <a:r>
              <a:rPr lang="es-CO" sz="2300" dirty="0" err="1">
                <a:latin typeface="El missier"/>
              </a:rPr>
              <a:t>int</a:t>
            </a:r>
            <a:r>
              <a:rPr lang="es-CO" sz="2300" dirty="0">
                <a:latin typeface="El missier"/>
              </a:rPr>
              <a:t> i = 0; i &lt; n; i++)</a:t>
            </a:r>
          </a:p>
          <a:p>
            <a:r>
              <a:rPr lang="es-CO" sz="2300" dirty="0">
                <a:latin typeface="El missier"/>
              </a:rPr>
              <a:t>            </a:t>
            </a:r>
            <a:r>
              <a:rPr lang="es-CO" sz="2300" dirty="0" err="1">
                <a:latin typeface="El missier"/>
              </a:rPr>
              <a:t>System.out.print</a:t>
            </a:r>
            <a:r>
              <a:rPr lang="es-CO" sz="2300" dirty="0">
                <a:latin typeface="El missier"/>
              </a:rPr>
              <a:t>(</a:t>
            </a:r>
            <a:r>
              <a:rPr lang="es-CO" sz="2300" dirty="0" err="1">
                <a:latin typeface="El missier"/>
              </a:rPr>
              <a:t>prefixSum</a:t>
            </a:r>
            <a:r>
              <a:rPr lang="es-CO" sz="2300" dirty="0">
                <a:latin typeface="El missier"/>
              </a:rPr>
              <a:t>[i] + " ");</a:t>
            </a:r>
          </a:p>
          <a:p>
            <a:r>
              <a:rPr lang="es-CO" sz="2300" dirty="0">
                <a:latin typeface="El missier"/>
              </a:rPr>
              <a:t>        </a:t>
            </a:r>
            <a:r>
              <a:rPr lang="es-CO" sz="2300" dirty="0" err="1">
                <a:latin typeface="El missier"/>
              </a:rPr>
              <a:t>System.out.println</a:t>
            </a:r>
            <a:r>
              <a:rPr lang="es-CO" sz="2300" dirty="0">
                <a:latin typeface="El missier"/>
              </a:rPr>
              <a:t>("");</a:t>
            </a:r>
          </a:p>
          <a:p>
            <a:r>
              <a:rPr lang="es-CO" sz="2300" dirty="0">
                <a:latin typeface="El missier"/>
              </a:rPr>
              <a:t>    }</a:t>
            </a:r>
          </a:p>
          <a:p>
            <a:r>
              <a:rPr lang="es-CO" sz="2300" dirty="0">
                <a:latin typeface="El miss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74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5B6B918-8956-AB91-DF19-9B126AA8027E}"/>
              </a:ext>
            </a:extLst>
          </p:cNvPr>
          <p:cNvSpPr txBox="1"/>
          <p:nvPr/>
        </p:nvSpPr>
        <p:spPr>
          <a:xfrm>
            <a:off x="1286931" y="1022870"/>
            <a:ext cx="45550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0" dirty="0" err="1">
                <a:latin typeface="El missier"/>
              </a:rPr>
              <a:t>Two</a:t>
            </a:r>
            <a:r>
              <a:rPr lang="es-CO" sz="6000" dirty="0">
                <a:latin typeface="El missier"/>
              </a:rPr>
              <a:t> Pointers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DAF18D2-EC2D-EA43-0139-34DE292F4D9D}"/>
              </a:ext>
            </a:extLst>
          </p:cNvPr>
          <p:cNvSpPr txBox="1"/>
          <p:nvPr/>
        </p:nvSpPr>
        <p:spPr>
          <a:xfrm>
            <a:off x="1286931" y="2255269"/>
            <a:ext cx="961813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El missier"/>
              </a:rPr>
              <a:t>Técnica para la búsqueda de parejas en un arreglo ordenado ascendentemente.  </a:t>
            </a:r>
          </a:p>
          <a:p>
            <a:r>
              <a:rPr lang="es-MX" sz="3200" dirty="0">
                <a:latin typeface="El missier"/>
              </a:rPr>
              <a:t>Problema 1: </a:t>
            </a:r>
          </a:p>
          <a:p>
            <a:r>
              <a:rPr lang="es-MX" sz="3200" dirty="0">
                <a:latin typeface="El missier"/>
              </a:rPr>
              <a:t>Determinar si existe un par (i, j) i&lt;j, tal que v[i] + v[j] = K</a:t>
            </a:r>
            <a:endParaRPr lang="es-CO" sz="3200" dirty="0">
              <a:latin typeface="El missie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C7B85C-0405-7B03-89F9-540EC4E0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750844"/>
            <a:ext cx="9296399" cy="130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88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F08EB87-B345-6564-E04B-51134F6031D9}"/>
              </a:ext>
            </a:extLst>
          </p:cNvPr>
          <p:cNvSpPr txBox="1"/>
          <p:nvPr/>
        </p:nvSpPr>
        <p:spPr>
          <a:xfrm>
            <a:off x="6402143" y="2147277"/>
            <a:ext cx="37239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El missier"/>
              </a:rPr>
              <a:t>O(n2)</a:t>
            </a:r>
          </a:p>
          <a:p>
            <a:endParaRPr lang="pt-BR" sz="3600" dirty="0">
              <a:latin typeface="El missier"/>
            </a:endParaRPr>
          </a:p>
          <a:p>
            <a:r>
              <a:rPr lang="pt-BR" sz="3600" dirty="0">
                <a:latin typeface="El missier"/>
              </a:rPr>
              <a:t>F, no se </a:t>
            </a:r>
            <a:r>
              <a:rPr lang="pt-BR" sz="3600" dirty="0" err="1">
                <a:latin typeface="El missier"/>
              </a:rPr>
              <a:t>puede</a:t>
            </a:r>
            <a:r>
              <a:rPr lang="pt-BR" sz="3600" dirty="0">
                <a:latin typeface="El missier"/>
              </a:rPr>
              <a:t> :C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DBF3CC-65C0-3A2A-FE11-1EE5B18E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096312" y="2992397"/>
            <a:ext cx="5211110" cy="72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964D47-F87B-7728-DCDC-FED2EACB7735}"/>
              </a:ext>
            </a:extLst>
          </p:cNvPr>
          <p:cNvSpPr txBox="1"/>
          <p:nvPr/>
        </p:nvSpPr>
        <p:spPr>
          <a:xfrm>
            <a:off x="737364" y="612844"/>
            <a:ext cx="58758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class</a:t>
            </a:r>
            <a:r>
              <a:rPr lang="es-CO" dirty="0"/>
              <a:t> </a:t>
            </a:r>
            <a:r>
              <a:rPr lang="es-CO" dirty="0" err="1"/>
              <a:t>TwoPointers</a:t>
            </a:r>
            <a:r>
              <a:rPr lang="es-CO" dirty="0"/>
              <a:t> {</a:t>
            </a:r>
          </a:p>
          <a:p>
            <a:r>
              <a:rPr lang="es-CO" dirty="0"/>
              <a:t>    </a:t>
            </a:r>
            <a:r>
              <a:rPr lang="es-CO" dirty="0" err="1"/>
              <a:t>private</a:t>
            </a:r>
            <a:r>
              <a:rPr lang="es-CO" dirty="0"/>
              <a:t> 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int</a:t>
            </a:r>
            <a:r>
              <a:rPr lang="es-CO" dirty="0"/>
              <a:t> </a:t>
            </a:r>
            <a:r>
              <a:rPr lang="es-CO" dirty="0" err="1"/>
              <a:t>isPairSum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A[], </a:t>
            </a:r>
            <a:r>
              <a:rPr lang="es-CO" dirty="0" err="1"/>
              <a:t>int</a:t>
            </a:r>
            <a:r>
              <a:rPr lang="es-CO" dirty="0"/>
              <a:t> N, </a:t>
            </a:r>
            <a:r>
              <a:rPr lang="es-CO" dirty="0" err="1"/>
              <a:t>int</a:t>
            </a:r>
            <a:r>
              <a:rPr lang="es-CO" dirty="0"/>
              <a:t> X) {</a:t>
            </a:r>
          </a:p>
          <a:p>
            <a:r>
              <a:rPr lang="es-CO" dirty="0"/>
              <a:t>        </a:t>
            </a:r>
            <a:r>
              <a:rPr lang="es-CO" dirty="0" err="1"/>
              <a:t>for</a:t>
            </a:r>
            <a:r>
              <a:rPr lang="es-CO" dirty="0"/>
              <a:t> (</a:t>
            </a:r>
            <a:r>
              <a:rPr lang="es-CO" dirty="0" err="1"/>
              <a:t>int</a:t>
            </a:r>
            <a:r>
              <a:rPr lang="es-CO" dirty="0"/>
              <a:t> i = 0; i &lt; N; i++) {</a:t>
            </a:r>
          </a:p>
          <a:p>
            <a:r>
              <a:rPr lang="es-CO" dirty="0"/>
              <a:t>            </a:t>
            </a:r>
            <a:r>
              <a:rPr lang="es-CO" dirty="0" err="1"/>
              <a:t>for</a:t>
            </a:r>
            <a:r>
              <a:rPr lang="es-CO" dirty="0"/>
              <a:t> (</a:t>
            </a:r>
            <a:r>
              <a:rPr lang="es-CO" dirty="0" err="1"/>
              <a:t>int</a:t>
            </a:r>
            <a:r>
              <a:rPr lang="es-CO" dirty="0"/>
              <a:t> j = i + 1; j &lt; N; </a:t>
            </a:r>
            <a:r>
              <a:rPr lang="es-CO" dirty="0" err="1"/>
              <a:t>j++</a:t>
            </a:r>
            <a:r>
              <a:rPr lang="es-CO" dirty="0"/>
              <a:t>) {</a:t>
            </a:r>
          </a:p>
          <a:p>
            <a:r>
              <a:rPr lang="es-CO" dirty="0"/>
              <a:t>                </a:t>
            </a:r>
            <a:r>
              <a:rPr lang="es-CO" dirty="0" err="1"/>
              <a:t>if</a:t>
            </a:r>
            <a:r>
              <a:rPr lang="es-CO" dirty="0"/>
              <a:t> (i == j)</a:t>
            </a:r>
          </a:p>
          <a:p>
            <a:r>
              <a:rPr lang="es-CO" dirty="0"/>
              <a:t>                    continue;</a:t>
            </a:r>
          </a:p>
          <a:p>
            <a:r>
              <a:rPr lang="es-CO" dirty="0"/>
              <a:t>                </a:t>
            </a:r>
            <a:r>
              <a:rPr lang="es-CO" dirty="0" err="1"/>
              <a:t>if</a:t>
            </a:r>
            <a:r>
              <a:rPr lang="es-CO" dirty="0"/>
              <a:t> (A[i] + A[j] == X)</a:t>
            </a:r>
          </a:p>
          <a:p>
            <a:r>
              <a:rPr lang="es-CO" dirty="0"/>
              <a:t>                    </a:t>
            </a:r>
            <a:r>
              <a:rPr lang="es-CO" dirty="0" err="1"/>
              <a:t>return</a:t>
            </a:r>
            <a:r>
              <a:rPr lang="es-CO" dirty="0"/>
              <a:t> 1;</a:t>
            </a:r>
          </a:p>
          <a:p>
            <a:r>
              <a:rPr lang="es-CO" dirty="0"/>
              <a:t>                </a:t>
            </a:r>
            <a:r>
              <a:rPr lang="es-CO" dirty="0" err="1"/>
              <a:t>if</a:t>
            </a:r>
            <a:r>
              <a:rPr lang="es-CO" dirty="0"/>
              <a:t> (A[i] + A[j] &gt; X)</a:t>
            </a:r>
          </a:p>
          <a:p>
            <a:r>
              <a:rPr lang="es-CO" dirty="0"/>
              <a:t>                    break;</a:t>
            </a:r>
          </a:p>
          <a:p>
            <a:r>
              <a:rPr lang="es-CO" dirty="0"/>
              <a:t>            }</a:t>
            </a:r>
          </a:p>
          <a:p>
            <a:r>
              <a:rPr lang="es-CO" dirty="0"/>
              <a:t>        }</a:t>
            </a:r>
          </a:p>
          <a:p>
            <a:r>
              <a:rPr lang="es-CO" dirty="0"/>
              <a:t>        </a:t>
            </a:r>
            <a:r>
              <a:rPr lang="es-CO" dirty="0" err="1"/>
              <a:t>return</a:t>
            </a:r>
            <a:r>
              <a:rPr lang="es-CO" dirty="0"/>
              <a:t> 0;</a:t>
            </a:r>
          </a:p>
          <a:p>
            <a:r>
              <a:rPr lang="es-CO" dirty="0"/>
              <a:t>    }</a:t>
            </a:r>
          </a:p>
          <a:p>
            <a:r>
              <a:rPr lang="es-CO" dirty="0"/>
              <a:t>    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main</a:t>
            </a:r>
            <a:r>
              <a:rPr lang="es-CO" dirty="0"/>
              <a:t>(</a:t>
            </a:r>
            <a:r>
              <a:rPr lang="es-CO" dirty="0" err="1"/>
              <a:t>String</a:t>
            </a:r>
            <a:r>
              <a:rPr lang="es-CO" dirty="0"/>
              <a:t>[] </a:t>
            </a:r>
            <a:r>
              <a:rPr lang="es-CO" dirty="0" err="1"/>
              <a:t>args</a:t>
            </a:r>
            <a:r>
              <a:rPr lang="es-CO" dirty="0"/>
              <a:t>) {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</a:t>
            </a:r>
            <a:r>
              <a:rPr lang="es-CO" dirty="0" err="1"/>
              <a:t>arr</a:t>
            </a:r>
            <a:r>
              <a:rPr lang="es-CO" dirty="0"/>
              <a:t>[] = { 2, 3, 5, 8, 9, 10, 11 };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val = 17;</a:t>
            </a:r>
          </a:p>
          <a:p>
            <a:r>
              <a:rPr lang="es-CO" dirty="0"/>
              <a:t>        </a:t>
            </a:r>
            <a:r>
              <a:rPr lang="es-CO" dirty="0" err="1"/>
              <a:t>System.out.println</a:t>
            </a:r>
            <a:r>
              <a:rPr lang="es-CO" dirty="0"/>
              <a:t>(</a:t>
            </a:r>
            <a:r>
              <a:rPr lang="es-CO" dirty="0" err="1"/>
              <a:t>isPairSum</a:t>
            </a:r>
            <a:r>
              <a:rPr lang="es-CO" dirty="0"/>
              <a:t>(</a:t>
            </a:r>
            <a:r>
              <a:rPr lang="es-CO" dirty="0" err="1"/>
              <a:t>arr</a:t>
            </a:r>
            <a:r>
              <a:rPr lang="es-CO" dirty="0"/>
              <a:t>, </a:t>
            </a:r>
            <a:r>
              <a:rPr lang="es-CO" dirty="0" err="1"/>
              <a:t>arr.length</a:t>
            </a:r>
            <a:r>
              <a:rPr lang="es-CO" dirty="0"/>
              <a:t>, val));</a:t>
            </a:r>
          </a:p>
          <a:p>
            <a:r>
              <a:rPr lang="es-CO" dirty="0"/>
              <a:t>    }</a:t>
            </a:r>
          </a:p>
          <a:p>
            <a:r>
              <a:rPr lang="es-CO" dirty="0"/>
              <a:t>}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15A570-5B9E-E0D7-F5A7-5B8BB839A791}"/>
              </a:ext>
            </a:extLst>
          </p:cNvPr>
          <p:cNvSpPr txBox="1"/>
          <p:nvPr/>
        </p:nvSpPr>
        <p:spPr>
          <a:xfrm>
            <a:off x="6481235" y="366766"/>
            <a:ext cx="3644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issier"/>
              </a:rPr>
              <a:t>Naive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issier"/>
              </a:rPr>
              <a:t> 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issier"/>
              </a:rPr>
              <a:t>Solution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l missier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9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CA3FB2E-F1FA-BDA6-3116-2D599155CA96}"/>
              </a:ext>
            </a:extLst>
          </p:cNvPr>
          <p:cNvSpPr txBox="1"/>
          <p:nvPr/>
        </p:nvSpPr>
        <p:spPr>
          <a:xfrm>
            <a:off x="5153172" y="2002304"/>
            <a:ext cx="52332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Two</a:t>
            </a:r>
            <a:r>
              <a:rPr lang="es-CO" sz="40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Pointers </a:t>
            </a:r>
            <a:r>
              <a:rPr lang="es-CO" sz="40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Solution</a:t>
            </a:r>
            <a:endParaRPr lang="es-CO" sz="3200" dirty="0">
              <a:latin typeface="El missier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72567E0-1791-7411-2AE7-8CD10989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65820" y="3067653"/>
            <a:ext cx="5163979" cy="72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66E6FFB-C408-8F0E-0ABF-664C747DA038}"/>
              </a:ext>
            </a:extLst>
          </p:cNvPr>
          <p:cNvSpPr txBox="1"/>
          <p:nvPr/>
        </p:nvSpPr>
        <p:spPr>
          <a:xfrm>
            <a:off x="7987231" y="3167390"/>
            <a:ext cx="1676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latin typeface="El missier"/>
              </a:rPr>
              <a:t>O(n)      :D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5BB725-BC29-D413-3115-97D3D84C0220}"/>
              </a:ext>
            </a:extLst>
          </p:cNvPr>
          <p:cNvSpPr txBox="1"/>
          <p:nvPr/>
        </p:nvSpPr>
        <p:spPr>
          <a:xfrm>
            <a:off x="923630" y="493035"/>
            <a:ext cx="573798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class</a:t>
            </a:r>
            <a:r>
              <a:rPr lang="es-CO" dirty="0"/>
              <a:t> </a:t>
            </a:r>
            <a:r>
              <a:rPr lang="es-CO" dirty="0" err="1"/>
              <a:t>TwoPointers</a:t>
            </a:r>
            <a:r>
              <a:rPr lang="es-CO" dirty="0"/>
              <a:t> {</a:t>
            </a:r>
          </a:p>
          <a:p>
            <a:r>
              <a:rPr lang="es-CO" dirty="0"/>
              <a:t>    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int</a:t>
            </a:r>
            <a:r>
              <a:rPr lang="es-CO" dirty="0"/>
              <a:t> </a:t>
            </a:r>
            <a:r>
              <a:rPr lang="es-CO" dirty="0" err="1"/>
              <a:t>isPairSum</a:t>
            </a:r>
            <a:r>
              <a:rPr lang="es-CO" dirty="0"/>
              <a:t>(</a:t>
            </a:r>
            <a:r>
              <a:rPr lang="es-CO" dirty="0" err="1"/>
              <a:t>int</a:t>
            </a:r>
            <a:r>
              <a:rPr lang="es-CO" dirty="0"/>
              <a:t> A[], </a:t>
            </a:r>
            <a:r>
              <a:rPr lang="es-CO" dirty="0" err="1"/>
              <a:t>int</a:t>
            </a:r>
            <a:r>
              <a:rPr lang="es-CO" dirty="0"/>
              <a:t> N, </a:t>
            </a:r>
            <a:r>
              <a:rPr lang="es-CO" dirty="0" err="1"/>
              <a:t>int</a:t>
            </a:r>
            <a:r>
              <a:rPr lang="es-CO" dirty="0"/>
              <a:t> X) {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i = 0;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j = N - 1;</a:t>
            </a:r>
          </a:p>
          <a:p>
            <a:r>
              <a:rPr lang="es-CO" dirty="0"/>
              <a:t>        </a:t>
            </a:r>
            <a:r>
              <a:rPr lang="es-CO" dirty="0" err="1"/>
              <a:t>while</a:t>
            </a:r>
            <a:r>
              <a:rPr lang="es-CO" dirty="0"/>
              <a:t> (i &lt; j) {</a:t>
            </a:r>
          </a:p>
          <a:p>
            <a:r>
              <a:rPr lang="es-CO" dirty="0"/>
              <a:t>            </a:t>
            </a:r>
            <a:r>
              <a:rPr lang="es-CO" dirty="0" err="1"/>
              <a:t>if</a:t>
            </a:r>
            <a:r>
              <a:rPr lang="es-CO" dirty="0"/>
              <a:t> (A[i] + A[j] == X)</a:t>
            </a:r>
          </a:p>
          <a:p>
            <a:r>
              <a:rPr lang="es-CO" dirty="0"/>
              <a:t>                </a:t>
            </a:r>
            <a:r>
              <a:rPr lang="es-CO" dirty="0" err="1"/>
              <a:t>return</a:t>
            </a:r>
            <a:r>
              <a:rPr lang="es-CO" dirty="0"/>
              <a:t> 1;</a:t>
            </a:r>
          </a:p>
          <a:p>
            <a:r>
              <a:rPr lang="es-CO" dirty="0"/>
              <a:t>            </a:t>
            </a:r>
            <a:r>
              <a:rPr lang="es-CO" dirty="0" err="1"/>
              <a:t>else</a:t>
            </a:r>
            <a:r>
              <a:rPr lang="es-CO" dirty="0"/>
              <a:t> </a:t>
            </a:r>
            <a:r>
              <a:rPr lang="es-CO" dirty="0" err="1"/>
              <a:t>if</a:t>
            </a:r>
            <a:r>
              <a:rPr lang="es-CO" dirty="0"/>
              <a:t> (A[i] + A[j] &lt; X)</a:t>
            </a:r>
          </a:p>
          <a:p>
            <a:r>
              <a:rPr lang="es-CO" dirty="0"/>
              <a:t>                i++;</a:t>
            </a:r>
          </a:p>
          <a:p>
            <a:r>
              <a:rPr lang="es-CO" dirty="0"/>
              <a:t>            </a:t>
            </a:r>
            <a:r>
              <a:rPr lang="es-CO" dirty="0" err="1"/>
              <a:t>else</a:t>
            </a:r>
            <a:endParaRPr lang="es-CO" dirty="0"/>
          </a:p>
          <a:p>
            <a:r>
              <a:rPr lang="es-CO" dirty="0"/>
              <a:t>                j--;</a:t>
            </a:r>
          </a:p>
          <a:p>
            <a:r>
              <a:rPr lang="es-CO" dirty="0"/>
              <a:t>        }</a:t>
            </a:r>
          </a:p>
          <a:p>
            <a:r>
              <a:rPr lang="es-CO" dirty="0"/>
              <a:t>        </a:t>
            </a:r>
            <a:r>
              <a:rPr lang="es-CO" dirty="0" err="1"/>
              <a:t>return</a:t>
            </a:r>
            <a:r>
              <a:rPr lang="es-CO" dirty="0"/>
              <a:t> 0;</a:t>
            </a:r>
          </a:p>
          <a:p>
            <a:r>
              <a:rPr lang="es-CO" dirty="0"/>
              <a:t>    }</a:t>
            </a:r>
          </a:p>
          <a:p>
            <a:r>
              <a:rPr lang="es-CO" dirty="0"/>
              <a:t>    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main</a:t>
            </a:r>
            <a:r>
              <a:rPr lang="es-CO" dirty="0"/>
              <a:t>(</a:t>
            </a:r>
            <a:r>
              <a:rPr lang="es-CO" dirty="0" err="1"/>
              <a:t>String</a:t>
            </a:r>
            <a:r>
              <a:rPr lang="es-CO" dirty="0"/>
              <a:t>[] </a:t>
            </a:r>
            <a:r>
              <a:rPr lang="es-CO" dirty="0" err="1"/>
              <a:t>args</a:t>
            </a:r>
            <a:r>
              <a:rPr lang="es-CO" dirty="0"/>
              <a:t>) {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</a:t>
            </a:r>
            <a:r>
              <a:rPr lang="es-CO" dirty="0" err="1"/>
              <a:t>arr</a:t>
            </a:r>
            <a:r>
              <a:rPr lang="es-CO" dirty="0"/>
              <a:t>[] = { 2, 3, 5, 8, 9, 10, 11 };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val = 17;</a:t>
            </a:r>
          </a:p>
          <a:p>
            <a:r>
              <a:rPr lang="es-CO" dirty="0"/>
              <a:t>        </a:t>
            </a:r>
            <a:r>
              <a:rPr lang="es-CO" dirty="0" err="1"/>
              <a:t>int</a:t>
            </a:r>
            <a:r>
              <a:rPr lang="es-CO" dirty="0"/>
              <a:t> </a:t>
            </a:r>
            <a:r>
              <a:rPr lang="es-CO" dirty="0" err="1"/>
              <a:t>arrSize</a:t>
            </a:r>
            <a:r>
              <a:rPr lang="es-CO" dirty="0"/>
              <a:t> = </a:t>
            </a:r>
            <a:r>
              <a:rPr lang="es-CO" dirty="0" err="1"/>
              <a:t>arr.length</a:t>
            </a:r>
            <a:r>
              <a:rPr lang="es-CO" dirty="0"/>
              <a:t>;</a:t>
            </a:r>
          </a:p>
          <a:p>
            <a:r>
              <a:rPr lang="es-CO" dirty="0"/>
              <a:t>        </a:t>
            </a:r>
            <a:r>
              <a:rPr lang="es-CO" dirty="0" err="1"/>
              <a:t>System.out.println</a:t>
            </a:r>
            <a:r>
              <a:rPr lang="es-CO" dirty="0"/>
              <a:t>(</a:t>
            </a:r>
            <a:r>
              <a:rPr lang="es-CO" dirty="0" err="1"/>
              <a:t>isPairSum</a:t>
            </a:r>
            <a:r>
              <a:rPr lang="es-CO" dirty="0"/>
              <a:t>(</a:t>
            </a:r>
            <a:r>
              <a:rPr lang="es-CO" dirty="0" err="1"/>
              <a:t>arr</a:t>
            </a:r>
            <a:r>
              <a:rPr lang="es-CO" dirty="0"/>
              <a:t>, </a:t>
            </a:r>
            <a:r>
              <a:rPr lang="es-CO" dirty="0" err="1"/>
              <a:t>arrSize</a:t>
            </a:r>
            <a:r>
              <a:rPr lang="es-CO" dirty="0"/>
              <a:t>, val));</a:t>
            </a:r>
          </a:p>
          <a:p>
            <a:r>
              <a:rPr lang="es-CO" dirty="0"/>
              <a:t>    }</a:t>
            </a:r>
          </a:p>
          <a:p>
            <a:r>
              <a:rPr lang="es-CO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01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935B4D7-3BB1-F83D-06B9-57929D8AB8D0}"/>
              </a:ext>
            </a:extLst>
          </p:cNvPr>
          <p:cNvSpPr txBox="1"/>
          <p:nvPr/>
        </p:nvSpPr>
        <p:spPr>
          <a:xfrm>
            <a:off x="2167465" y="859519"/>
            <a:ext cx="7857067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3140" b="1" i="0" u="none" strike="noStrike" dirty="0">
                <a:effectLst/>
                <a:latin typeface="Raleway" pitchFamily="2" charset="0"/>
              </a:rPr>
              <a:t>¿</a:t>
            </a:r>
            <a:r>
              <a:rPr lang="es-MX" sz="3140" b="1" i="0" u="none" strike="noStrike" dirty="0" err="1">
                <a:effectLst/>
                <a:latin typeface="Raleway" pitchFamily="2" charset="0"/>
              </a:rPr>
              <a:t>Two</a:t>
            </a:r>
            <a:r>
              <a:rPr lang="es-MX" sz="3140" b="1" i="0" u="none" strike="noStrike" dirty="0">
                <a:effectLst/>
                <a:latin typeface="Raleway" pitchFamily="2" charset="0"/>
              </a:rPr>
              <a:t> Pointers solo sirve para parejas?</a:t>
            </a:r>
            <a:endParaRPr lang="es-MX" b="0" dirty="0"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C792FA-0B9B-0E9F-B84B-2D36143F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724" y="1839307"/>
            <a:ext cx="3130550" cy="41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298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056B50-D58E-9A3A-CC71-07217EDF9D8F}"/>
              </a:ext>
            </a:extLst>
          </p:cNvPr>
          <p:cNvSpPr txBox="1"/>
          <p:nvPr/>
        </p:nvSpPr>
        <p:spPr>
          <a:xfrm>
            <a:off x="1625600" y="87797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O" sz="44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Sliding</a:t>
            </a:r>
            <a:r>
              <a:rPr lang="es-CO" sz="44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</a:t>
            </a:r>
            <a:r>
              <a:rPr lang="es-CO" sz="44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Window</a:t>
            </a:r>
            <a:endParaRPr lang="es-CO" sz="3600" b="0" dirty="0">
              <a:effectLst/>
              <a:latin typeface="El missier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9E9891-2917-B6CE-1BAB-24E410F72FB8}"/>
              </a:ext>
            </a:extLst>
          </p:cNvPr>
          <p:cNvSpPr txBox="1"/>
          <p:nvPr/>
        </p:nvSpPr>
        <p:spPr>
          <a:xfrm>
            <a:off x="1625600" y="2228671"/>
            <a:ext cx="9228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latin typeface="El missier"/>
              </a:rPr>
              <a:t>Técnica para reducir ciclos anidados y mejorar tiempos de ejecución</a:t>
            </a:r>
          </a:p>
          <a:p>
            <a:r>
              <a:rPr lang="es-MX" sz="2400" dirty="0">
                <a:latin typeface="El missier"/>
              </a:rPr>
              <a:t>Problema 1: Determinar la máxima suma de K elementos consecutivos en un array.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20B3709-9576-C478-3AA4-0DFFF4F5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58" y="4220379"/>
            <a:ext cx="9824483" cy="137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3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3B3053-6330-80F8-2132-BD1239FACDE8}"/>
              </a:ext>
            </a:extLst>
          </p:cNvPr>
          <p:cNvSpPr txBox="1"/>
          <p:nvPr/>
        </p:nvSpPr>
        <p:spPr>
          <a:xfrm>
            <a:off x="2827866" y="612844"/>
            <a:ext cx="65362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latin typeface="El missier"/>
              </a:rPr>
              <a:t>public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class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SlidingWindow</a:t>
            </a:r>
            <a:r>
              <a:rPr lang="es-CO" sz="2000" dirty="0">
                <a:latin typeface="El missier"/>
              </a:rPr>
              <a:t> {</a:t>
            </a:r>
          </a:p>
          <a:p>
            <a:r>
              <a:rPr lang="es-CO" sz="2000" dirty="0">
                <a:latin typeface="El missier"/>
              </a:rPr>
              <a:t>    </a:t>
            </a:r>
            <a:r>
              <a:rPr lang="es-CO" sz="2000" dirty="0" err="1">
                <a:latin typeface="El missier"/>
              </a:rPr>
              <a:t>static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maxSum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[],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n,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k) {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Integer.MIN_VALUE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for</a:t>
            </a:r>
            <a:r>
              <a:rPr lang="es-CO" sz="2000" dirty="0">
                <a:latin typeface="El missier"/>
              </a:rPr>
              <a:t> 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i = 0; i &lt; n - k + 1; i++) {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= 0;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for</a:t>
            </a:r>
            <a:r>
              <a:rPr lang="es-CO" sz="2000" dirty="0">
                <a:latin typeface="El missier"/>
              </a:rPr>
              <a:t> 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j = 0; j &lt; k; </a:t>
            </a:r>
            <a:r>
              <a:rPr lang="es-CO" sz="2000" dirty="0" err="1">
                <a:latin typeface="El missier"/>
              </a:rPr>
              <a:t>j++</a:t>
            </a:r>
            <a:r>
              <a:rPr lang="es-CO" sz="2000" dirty="0">
                <a:latin typeface="El missier"/>
              </a:rPr>
              <a:t>)</a:t>
            </a:r>
          </a:p>
          <a:p>
            <a:r>
              <a:rPr lang="es-CO" sz="2000" dirty="0">
                <a:latin typeface="El missier"/>
              </a:rPr>
              <a:t>               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+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[i + j];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Math.max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,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);</a:t>
            </a:r>
          </a:p>
          <a:p>
            <a:r>
              <a:rPr lang="es-CO" sz="2000" dirty="0">
                <a:latin typeface="El missier"/>
              </a:rPr>
              <a:t>        }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return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}</a:t>
            </a:r>
          </a:p>
          <a:p>
            <a:r>
              <a:rPr lang="es-CO" sz="2000" dirty="0">
                <a:latin typeface="El missier"/>
              </a:rPr>
              <a:t>    </a:t>
            </a:r>
            <a:r>
              <a:rPr lang="es-CO" sz="2000" dirty="0" err="1">
                <a:latin typeface="El missier"/>
              </a:rPr>
              <a:t>public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static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void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main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String</a:t>
            </a:r>
            <a:r>
              <a:rPr lang="es-CO" sz="2000" dirty="0">
                <a:latin typeface="El missier"/>
              </a:rPr>
              <a:t>[] </a:t>
            </a:r>
            <a:r>
              <a:rPr lang="es-CO" sz="2000" dirty="0" err="1">
                <a:latin typeface="El missier"/>
              </a:rPr>
              <a:t>args</a:t>
            </a:r>
            <a:r>
              <a:rPr lang="es-CO" sz="2000" dirty="0">
                <a:latin typeface="El missier"/>
              </a:rPr>
              <a:t>) {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[] = { 1, 4, 2, 10, 2, 3, 1, 0, 20 };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k = 4;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n = </a:t>
            </a:r>
            <a:r>
              <a:rPr lang="es-CO" sz="2000" dirty="0" err="1">
                <a:latin typeface="El missier"/>
              </a:rPr>
              <a:t>arr.length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System.out.println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maxSum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, n, k));</a:t>
            </a:r>
          </a:p>
          <a:p>
            <a:r>
              <a:rPr lang="es-CO" sz="2000" dirty="0">
                <a:latin typeface="El missier"/>
              </a:rPr>
              <a:t>    }</a:t>
            </a:r>
          </a:p>
          <a:p>
            <a:r>
              <a:rPr lang="es-CO" sz="2000" dirty="0">
                <a:latin typeface="El miss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67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2FC8644-7144-3F96-16C7-75CBC7BB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89397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A91C5B6-27AD-0AA0-DD75-4958737C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11" y="2226214"/>
            <a:ext cx="4380579" cy="35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11B4E0B-DBC1-4D4B-2792-94A8A54359FF}"/>
              </a:ext>
            </a:extLst>
          </p:cNvPr>
          <p:cNvSpPr txBox="1"/>
          <p:nvPr/>
        </p:nvSpPr>
        <p:spPr>
          <a:xfrm>
            <a:off x="3048000" y="89949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latin typeface="El missier"/>
              </a:rPr>
              <a:t>Veamos más gráficamente que hace el código anterior</a:t>
            </a:r>
          </a:p>
        </p:txBody>
      </p:sp>
    </p:spTree>
    <p:extLst>
      <p:ext uri="{BB962C8B-B14F-4D97-AF65-F5344CB8AC3E}">
        <p14:creationId xmlns:p14="http://schemas.microsoft.com/office/powerpoint/2010/main" val="4240582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B0F72CC-63BE-386D-BE97-20739CC1E7FE}"/>
              </a:ext>
            </a:extLst>
          </p:cNvPr>
          <p:cNvSpPr txBox="1"/>
          <p:nvPr/>
        </p:nvSpPr>
        <p:spPr>
          <a:xfrm>
            <a:off x="2844800" y="792372"/>
            <a:ext cx="6502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3200" b="0" i="0" u="none" strike="noStrike" dirty="0">
                <a:solidFill>
                  <a:srgbClr val="434343"/>
                </a:solidFill>
                <a:effectLst/>
                <a:latin typeface="El missier"/>
              </a:rPr>
              <a:t>Veamos más gráficamente que hace el código anterior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MX" sz="3200" b="0" dirty="0">
              <a:effectLst/>
              <a:latin typeface="El missier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3200" b="0" i="0" u="none" strike="noStrike" dirty="0">
                <a:solidFill>
                  <a:srgbClr val="434343"/>
                </a:solidFill>
                <a:effectLst/>
                <a:latin typeface="El missier"/>
              </a:rPr>
              <a:t> ¿Es lógico? </a:t>
            </a:r>
            <a:r>
              <a:rPr lang="es-MX" sz="3200" b="0" i="0" u="none" strike="noStrike" dirty="0" err="1">
                <a:solidFill>
                  <a:srgbClr val="434343"/>
                </a:solidFill>
                <a:effectLst/>
                <a:latin typeface="El missier"/>
              </a:rPr>
              <a:t>Jumm</a:t>
            </a:r>
            <a:endParaRPr lang="es-MX" sz="3200" b="0" i="0" u="none" strike="noStrike" dirty="0">
              <a:solidFill>
                <a:srgbClr val="434343"/>
              </a:solidFill>
              <a:effectLst/>
              <a:latin typeface="El missier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84DC2D-3DAC-AC3C-472C-7DC56A17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911" y="1989147"/>
            <a:ext cx="4380579" cy="35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9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B2CA8-8322-048A-25BA-2B3B4E79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3467"/>
            <a:ext cx="4979436" cy="40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FBE5219-5158-39AB-3392-CAFF48F5FA3E}"/>
              </a:ext>
            </a:extLst>
          </p:cNvPr>
          <p:cNvSpPr txBox="1"/>
          <p:nvPr/>
        </p:nvSpPr>
        <p:spPr>
          <a:xfrm>
            <a:off x="1428322" y="874455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latin typeface="El missier"/>
              </a:rPr>
              <a:t>Veamos más gráficamente que hace el código anterior</a:t>
            </a:r>
          </a:p>
          <a:p>
            <a:endParaRPr lang="es-MX" sz="3200" dirty="0">
              <a:latin typeface="El missier"/>
            </a:endParaRPr>
          </a:p>
          <a:p>
            <a:r>
              <a:rPr lang="es-MX" sz="3200" dirty="0">
                <a:latin typeface="El missier"/>
              </a:rPr>
              <a:t>¿Es lógico?</a:t>
            </a:r>
          </a:p>
          <a:p>
            <a:r>
              <a:rPr lang="es-MX" sz="3200" dirty="0">
                <a:latin typeface="El missier"/>
              </a:rPr>
              <a:t>Respuesta corta: No</a:t>
            </a:r>
          </a:p>
        </p:txBody>
      </p:sp>
    </p:spTree>
    <p:extLst>
      <p:ext uri="{BB962C8B-B14F-4D97-AF65-F5344CB8AC3E}">
        <p14:creationId xmlns:p14="http://schemas.microsoft.com/office/powerpoint/2010/main" val="413805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8C1831-4570-167B-B8CB-A3D43269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1A0A039-1369-2E1D-F4D0-77A02970557C}"/>
              </a:ext>
            </a:extLst>
          </p:cNvPr>
          <p:cNvSpPr txBox="1"/>
          <p:nvPr/>
        </p:nvSpPr>
        <p:spPr>
          <a:xfrm>
            <a:off x="1219200" y="754742"/>
            <a:ext cx="6168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Temario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BA1983-F6DD-977F-8444-5C72439A76C4}"/>
              </a:ext>
            </a:extLst>
          </p:cNvPr>
          <p:cNvSpPr txBox="1"/>
          <p:nvPr/>
        </p:nvSpPr>
        <p:spPr>
          <a:xfrm>
            <a:off x="1082843" y="2143276"/>
            <a:ext cx="61685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>
                <a:latin typeface="El missier"/>
              </a:rPr>
              <a:t>Greddy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err="1">
                <a:latin typeface="El missier"/>
              </a:rPr>
              <a:t>Prefix</a:t>
            </a:r>
            <a:r>
              <a:rPr lang="es-MX" sz="4400" dirty="0">
                <a:latin typeface="El missier"/>
              </a:rPr>
              <a:t> Sum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err="1">
                <a:latin typeface="El missier"/>
              </a:rPr>
              <a:t>Sliding</a:t>
            </a:r>
            <a:r>
              <a:rPr lang="es-MX" sz="4400" dirty="0">
                <a:latin typeface="El missier"/>
              </a:rPr>
              <a:t> </a:t>
            </a:r>
            <a:r>
              <a:rPr lang="es-MX" sz="4400" dirty="0" err="1">
                <a:latin typeface="El missier"/>
              </a:rPr>
              <a:t>Window</a:t>
            </a:r>
            <a:endParaRPr lang="es-MX" sz="4400" dirty="0">
              <a:latin typeface="El missi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400" dirty="0" err="1">
                <a:latin typeface="El missier"/>
              </a:rPr>
              <a:t>Two</a:t>
            </a:r>
            <a:r>
              <a:rPr lang="es-MX" sz="4400" dirty="0">
                <a:latin typeface="El missier"/>
              </a:rPr>
              <a:t> Pointers</a:t>
            </a:r>
            <a:endParaRPr lang="es-MX" sz="6000" dirty="0">
              <a:latin typeface="El missier"/>
            </a:endParaRPr>
          </a:p>
        </p:txBody>
      </p:sp>
    </p:spTree>
    <p:extLst>
      <p:ext uri="{BB962C8B-B14F-4D97-AF65-F5344CB8AC3E}">
        <p14:creationId xmlns:p14="http://schemas.microsoft.com/office/powerpoint/2010/main" val="4111378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0A9314C-AF4B-2750-2DF9-C4645FA0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53" y="2641599"/>
            <a:ext cx="4227645" cy="33997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7B77D9-FB6B-C987-4515-07BD7ED7F766}"/>
              </a:ext>
            </a:extLst>
          </p:cNvPr>
          <p:cNvSpPr txBox="1"/>
          <p:nvPr/>
        </p:nvSpPr>
        <p:spPr>
          <a:xfrm>
            <a:off x="1557867" y="130277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l missier"/>
              </a:rPr>
              <a:t>Veamos más gráficamente que hace el código anterior</a:t>
            </a:r>
          </a:p>
          <a:p>
            <a:endParaRPr lang="es-MX" sz="2800" dirty="0">
              <a:latin typeface="El missier"/>
            </a:endParaRPr>
          </a:p>
          <a:p>
            <a:r>
              <a:rPr lang="es-MX" sz="2800" dirty="0">
                <a:latin typeface="El missier"/>
              </a:rPr>
              <a:t>¿Es lógico?</a:t>
            </a:r>
          </a:p>
          <a:p>
            <a:r>
              <a:rPr lang="es-MX" sz="2800" dirty="0">
                <a:latin typeface="El missier"/>
              </a:rPr>
              <a:t>Respuesta corta: No</a:t>
            </a:r>
          </a:p>
          <a:p>
            <a:r>
              <a:rPr lang="es-MX" sz="2800" dirty="0">
                <a:latin typeface="El missier"/>
              </a:rPr>
              <a:t>Entonces podemos mejorarlo :D</a:t>
            </a:r>
          </a:p>
        </p:txBody>
      </p:sp>
    </p:spTree>
    <p:extLst>
      <p:ext uri="{BB962C8B-B14F-4D97-AF65-F5344CB8AC3E}">
        <p14:creationId xmlns:p14="http://schemas.microsoft.com/office/powerpoint/2010/main" val="2392805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5DA67A-463B-7FF0-EAA8-640887FE80D9}"/>
              </a:ext>
            </a:extLst>
          </p:cNvPr>
          <p:cNvSpPr txBox="1"/>
          <p:nvPr/>
        </p:nvSpPr>
        <p:spPr>
          <a:xfrm>
            <a:off x="1428322" y="935620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l missier"/>
              </a:rPr>
              <a:t>Veamos más gráficamente que hace el código anterior</a:t>
            </a:r>
          </a:p>
          <a:p>
            <a:endParaRPr lang="es-MX" sz="2800" dirty="0">
              <a:latin typeface="El missier"/>
            </a:endParaRPr>
          </a:p>
          <a:p>
            <a:r>
              <a:rPr lang="es-MX" sz="2800" dirty="0">
                <a:latin typeface="El missier"/>
              </a:rPr>
              <a:t>¿Es lógico?</a:t>
            </a:r>
          </a:p>
          <a:p>
            <a:r>
              <a:rPr lang="es-MX" sz="2800" dirty="0">
                <a:latin typeface="El missier"/>
              </a:rPr>
              <a:t>Respuesta corta: No</a:t>
            </a:r>
          </a:p>
          <a:p>
            <a:r>
              <a:rPr lang="es-MX" sz="2800" dirty="0">
                <a:latin typeface="El missier"/>
              </a:rPr>
              <a:t>Entonces podemos mejorarlo :D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D27F826-3ADD-7BDD-7696-A56DFD23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1825767"/>
            <a:ext cx="5188479" cy="409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1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3FB573-ABF2-FC7B-A48E-9A7278F72813}"/>
              </a:ext>
            </a:extLst>
          </p:cNvPr>
          <p:cNvSpPr txBox="1"/>
          <p:nvPr/>
        </p:nvSpPr>
        <p:spPr>
          <a:xfrm rot="16200000">
            <a:off x="-2194098" y="226126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O" sz="32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Sliding</a:t>
            </a:r>
            <a:r>
              <a:rPr lang="es-CO" sz="32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</a:t>
            </a:r>
            <a:r>
              <a:rPr lang="es-CO" sz="32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Window</a:t>
            </a:r>
            <a:r>
              <a:rPr lang="es-CO" sz="32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</a:t>
            </a:r>
            <a:r>
              <a:rPr lang="es-CO" sz="32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Solution</a:t>
            </a:r>
            <a:endParaRPr lang="es-CO" sz="3200" b="0" dirty="0">
              <a:effectLst/>
              <a:latin typeface="El missier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E09805C-F322-2CEA-BAF5-32D94BA92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308995" y="3057124"/>
            <a:ext cx="5314452" cy="7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B9AD8CE-E99D-7A5A-4EDC-0BBC74401CCC}"/>
              </a:ext>
            </a:extLst>
          </p:cNvPr>
          <p:cNvSpPr txBox="1"/>
          <p:nvPr/>
        </p:nvSpPr>
        <p:spPr>
          <a:xfrm>
            <a:off x="1679317" y="2721114"/>
            <a:ext cx="279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>
                <a:latin typeface="El missier"/>
              </a:rPr>
              <a:t>O(n)    :D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D3EB5BE-AF01-3E59-FC53-45F91CE70BB6}"/>
              </a:ext>
            </a:extLst>
          </p:cNvPr>
          <p:cNvSpPr txBox="1"/>
          <p:nvPr/>
        </p:nvSpPr>
        <p:spPr>
          <a:xfrm>
            <a:off x="4223634" y="771774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000" dirty="0" err="1">
                <a:latin typeface="El missier"/>
              </a:rPr>
              <a:t>public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class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SlidingWindows</a:t>
            </a:r>
            <a:r>
              <a:rPr lang="es-CO" sz="2000" dirty="0">
                <a:latin typeface="El missier"/>
              </a:rPr>
              <a:t> {</a:t>
            </a:r>
          </a:p>
          <a:p>
            <a:r>
              <a:rPr lang="es-CO" sz="2000" dirty="0">
                <a:latin typeface="El missier"/>
              </a:rPr>
              <a:t>    </a:t>
            </a:r>
            <a:r>
              <a:rPr lang="es-CO" sz="2000" dirty="0" err="1">
                <a:latin typeface="El missier"/>
              </a:rPr>
              <a:t>static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maxSum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[],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n,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k) {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Integer.MIN_VALUE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for</a:t>
            </a:r>
            <a:r>
              <a:rPr lang="es-CO" sz="2000" dirty="0">
                <a:latin typeface="El missier"/>
              </a:rPr>
              <a:t> 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i = 0; i &lt; n - k + 1; i++) {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= 0;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for</a:t>
            </a:r>
            <a:r>
              <a:rPr lang="es-CO" sz="2000" dirty="0">
                <a:latin typeface="El missier"/>
              </a:rPr>
              <a:t> (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j = 0; j &lt; k; </a:t>
            </a:r>
            <a:r>
              <a:rPr lang="es-CO" sz="2000" dirty="0" err="1">
                <a:latin typeface="El missier"/>
              </a:rPr>
              <a:t>j++</a:t>
            </a:r>
            <a:r>
              <a:rPr lang="es-CO" sz="2000" dirty="0">
                <a:latin typeface="El missier"/>
              </a:rPr>
              <a:t>)</a:t>
            </a:r>
          </a:p>
          <a:p>
            <a:r>
              <a:rPr lang="es-CO" sz="2000" dirty="0">
                <a:latin typeface="El missier"/>
              </a:rPr>
              <a:t>               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 +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[i + j];</a:t>
            </a:r>
          </a:p>
          <a:p>
            <a:r>
              <a:rPr lang="es-CO" sz="2000" dirty="0">
                <a:latin typeface="El missier"/>
              </a:rPr>
              <a:t>           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Math.max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current_sum</a:t>
            </a:r>
            <a:r>
              <a:rPr lang="es-CO" sz="2000" dirty="0">
                <a:latin typeface="El missier"/>
              </a:rPr>
              <a:t>,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);</a:t>
            </a:r>
          </a:p>
          <a:p>
            <a:r>
              <a:rPr lang="es-CO" sz="2000" dirty="0">
                <a:latin typeface="El missier"/>
              </a:rPr>
              <a:t>        }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return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max_sum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}</a:t>
            </a:r>
          </a:p>
          <a:p>
            <a:r>
              <a:rPr lang="es-CO" sz="2000" dirty="0">
                <a:latin typeface="El missier"/>
              </a:rPr>
              <a:t>    </a:t>
            </a:r>
            <a:r>
              <a:rPr lang="es-CO" sz="2000" dirty="0" err="1">
                <a:latin typeface="El missier"/>
              </a:rPr>
              <a:t>public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static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void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main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String</a:t>
            </a:r>
            <a:r>
              <a:rPr lang="es-CO" sz="2000" dirty="0">
                <a:latin typeface="El missier"/>
              </a:rPr>
              <a:t>[] </a:t>
            </a:r>
            <a:r>
              <a:rPr lang="es-CO" sz="2000" dirty="0" err="1">
                <a:latin typeface="El missier"/>
              </a:rPr>
              <a:t>args</a:t>
            </a:r>
            <a:r>
              <a:rPr lang="es-CO" sz="2000" dirty="0">
                <a:latin typeface="El missier"/>
              </a:rPr>
              <a:t>) {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[] = { 1, 4, 2, 10, 2, 3, 1, 0, 20 };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k = 4;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n = </a:t>
            </a:r>
            <a:r>
              <a:rPr lang="es-CO" sz="2000" dirty="0" err="1">
                <a:latin typeface="El missier"/>
              </a:rPr>
              <a:t>arr.length</a:t>
            </a:r>
            <a:r>
              <a:rPr lang="es-CO" sz="2000" dirty="0">
                <a:latin typeface="El missier"/>
              </a:rPr>
              <a:t>;</a:t>
            </a:r>
          </a:p>
          <a:p>
            <a:r>
              <a:rPr lang="es-CO" sz="2000" dirty="0">
                <a:latin typeface="El missier"/>
              </a:rPr>
              <a:t>        </a:t>
            </a:r>
            <a:r>
              <a:rPr lang="es-CO" sz="2000" dirty="0" err="1">
                <a:latin typeface="El missier"/>
              </a:rPr>
              <a:t>System.out.println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maxSum</a:t>
            </a:r>
            <a:r>
              <a:rPr lang="es-CO" sz="2000" dirty="0">
                <a:latin typeface="El missier"/>
              </a:rPr>
              <a:t>(</a:t>
            </a:r>
            <a:r>
              <a:rPr lang="es-CO" sz="2000" dirty="0" err="1">
                <a:latin typeface="El missier"/>
              </a:rPr>
              <a:t>arr</a:t>
            </a:r>
            <a:r>
              <a:rPr lang="es-CO" sz="2000" dirty="0">
                <a:latin typeface="El missier"/>
              </a:rPr>
              <a:t>, n, k));</a:t>
            </a:r>
          </a:p>
          <a:p>
            <a:r>
              <a:rPr lang="es-CO" sz="2000" dirty="0">
                <a:latin typeface="El missier"/>
              </a:rPr>
              <a:t>    }</a:t>
            </a:r>
          </a:p>
          <a:p>
            <a:r>
              <a:rPr lang="es-CO" sz="2000" dirty="0">
                <a:latin typeface="El miss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160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D082355-6276-68B1-2927-6F4720BFF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28133" r="18457" b="13544"/>
          <a:stretch/>
        </p:blipFill>
        <p:spPr bwMode="auto">
          <a:xfrm>
            <a:off x="2838468" y="2472268"/>
            <a:ext cx="6515063" cy="32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515990-2B2D-18A1-A2CB-BA8EC9D7A16A}"/>
              </a:ext>
            </a:extLst>
          </p:cNvPr>
          <p:cNvSpPr txBox="1"/>
          <p:nvPr/>
        </p:nvSpPr>
        <p:spPr>
          <a:xfrm>
            <a:off x="3454400" y="873780"/>
            <a:ext cx="5283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Sliding</a:t>
            </a:r>
            <a:r>
              <a:rPr lang="es-CO" sz="60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</a:t>
            </a:r>
            <a:r>
              <a:rPr lang="es-CO" sz="60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Window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7850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297EDB-7C2E-A0EC-7D0F-22CB0C44D155}"/>
              </a:ext>
            </a:extLst>
          </p:cNvPr>
          <p:cNvSpPr txBox="1"/>
          <p:nvPr/>
        </p:nvSpPr>
        <p:spPr>
          <a:xfrm>
            <a:off x="3143871" y="4318121"/>
            <a:ext cx="8011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4000" dirty="0">
                <a:solidFill>
                  <a:prstClr val="black"/>
                </a:solidFill>
                <a:latin typeface="arial" panose="020B0604020202020204" pitchFamily="34" charset="0"/>
              </a:rPr>
              <a:t>Brandon </a:t>
            </a:r>
            <a:r>
              <a:rPr lang="es-MX" sz="4000" dirty="0" err="1">
                <a:solidFill>
                  <a:prstClr val="black"/>
                </a:solidFill>
                <a:latin typeface="arial" panose="020B0604020202020204" pitchFamily="34" charset="0"/>
              </a:rPr>
              <a:t>Mejia</a:t>
            </a:r>
            <a:endParaRPr lang="es-MX" sz="4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Programación Competitiva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Seinisir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4000" dirty="0">
                <a:solidFill>
                  <a:prstClr val="black"/>
                </a:solidFill>
                <a:latin typeface="arial" panose="020B0604020202020204" pitchFamily="34" charset="0"/>
              </a:rPr>
              <a:t>2022 - 2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971929-5965-CDDE-A067-88E67C3C2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41A866-9F57-4574-A5DF-E1A61001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39" y="746029"/>
            <a:ext cx="4987722" cy="33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8C1831-4570-167B-B8CB-A3D43269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04879B-95B9-C123-1290-6D375A8287A0}"/>
              </a:ext>
            </a:extLst>
          </p:cNvPr>
          <p:cNvSpPr txBox="1"/>
          <p:nvPr/>
        </p:nvSpPr>
        <p:spPr>
          <a:xfrm>
            <a:off x="737364" y="2128996"/>
            <a:ext cx="5419726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s-MX" sz="2400" b="0" i="0" u="none" strike="noStrike" dirty="0">
                <a:effectLst/>
                <a:latin typeface="El missier"/>
              </a:rPr>
              <a:t>Un algoritmo </a:t>
            </a:r>
            <a:r>
              <a:rPr lang="es-MX" sz="2400" b="0" i="0" u="none" strike="noStrike" dirty="0" err="1">
                <a:effectLst/>
                <a:latin typeface="El missier"/>
              </a:rPr>
              <a:t>Greedy</a:t>
            </a:r>
            <a:r>
              <a:rPr lang="es-MX" sz="2400" b="0" i="0" u="none" strike="noStrike" dirty="0">
                <a:effectLst/>
                <a:latin typeface="El missier"/>
              </a:rPr>
              <a:t> construye una solución al problema haciendo siempre una elección que se ve mejor en ese momento. Un algoritmo </a:t>
            </a:r>
            <a:r>
              <a:rPr lang="es-MX" sz="2400" b="0" i="0" u="none" strike="noStrike" dirty="0" err="1">
                <a:effectLst/>
                <a:latin typeface="El missier"/>
              </a:rPr>
              <a:t>Greedy</a:t>
            </a:r>
            <a:r>
              <a:rPr lang="es-MX" sz="2400" b="0" i="0" u="none" strike="noStrike" dirty="0">
                <a:effectLst/>
                <a:latin typeface="El missier"/>
              </a:rPr>
              <a:t> nunca mira atrás, toma una decisión según una estrategia en cada momento y así va construyendo la solución final.</a:t>
            </a:r>
            <a:endParaRPr lang="es-MX" sz="2400" b="0" dirty="0">
              <a:effectLst/>
              <a:latin typeface="El missier"/>
            </a:endParaRPr>
          </a:p>
          <a:p>
            <a:pPr algn="just" rtl="0">
              <a:spcBef>
                <a:spcPts val="0"/>
              </a:spcBef>
              <a:spcAft>
                <a:spcPts val="1200"/>
              </a:spcAft>
            </a:pPr>
            <a:r>
              <a:rPr lang="es-MX" sz="2400" b="0" i="0" u="none" strike="noStrike" dirty="0">
                <a:effectLst/>
                <a:latin typeface="El missier"/>
              </a:rPr>
              <a:t>Malicia </a:t>
            </a:r>
            <a:r>
              <a:rPr lang="es-MX" sz="2400" b="0" i="0" u="none" strike="noStrike" dirty="0" err="1">
                <a:effectLst/>
                <a:latin typeface="El missier"/>
              </a:rPr>
              <a:t>indigena</a:t>
            </a:r>
            <a:r>
              <a:rPr lang="es-MX" sz="2400" b="0" i="0" u="none" strike="noStrike" dirty="0">
                <a:effectLst/>
                <a:latin typeface="El missier"/>
              </a:rPr>
              <a:t> :D</a:t>
            </a:r>
            <a:endParaRPr lang="es-MX" sz="2400" b="0" dirty="0">
              <a:effectLst/>
              <a:latin typeface="El missier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249729-D10A-1570-2248-D0498B591E74}"/>
              </a:ext>
            </a:extLst>
          </p:cNvPr>
          <p:cNvSpPr txBox="1"/>
          <p:nvPr/>
        </p:nvSpPr>
        <p:spPr>
          <a:xfrm>
            <a:off x="2071789" y="697131"/>
            <a:ext cx="3008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O" sz="48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Greedy</a:t>
            </a:r>
            <a:endParaRPr lang="es-CO" sz="4800" b="0" dirty="0">
              <a:effectLst/>
              <a:latin typeface="El missi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48D57-1540-644B-B503-BFCE5912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86" y="2196147"/>
            <a:ext cx="47434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32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8C1831-4570-167B-B8CB-A3D43269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E87286-2DBD-D4FC-215F-A18EDAC83D9F}"/>
              </a:ext>
            </a:extLst>
          </p:cNvPr>
          <p:cNvSpPr txBox="1"/>
          <p:nvPr/>
        </p:nvSpPr>
        <p:spPr>
          <a:xfrm>
            <a:off x="1874094" y="2729005"/>
            <a:ext cx="8443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2400" i="0" u="none" strike="noStrike" dirty="0">
                <a:effectLst/>
                <a:latin typeface="El missier"/>
              </a:rPr>
              <a:t>Un algoritmo se considera </a:t>
            </a:r>
            <a:r>
              <a:rPr lang="es-MX" sz="2400" i="0" u="none" strike="noStrike" dirty="0" err="1">
                <a:effectLst/>
                <a:latin typeface="El missier"/>
              </a:rPr>
              <a:t>Greedy</a:t>
            </a:r>
            <a:r>
              <a:rPr lang="es-MX" sz="2400" i="0" u="none" strike="noStrike" dirty="0">
                <a:effectLst/>
                <a:latin typeface="El missier"/>
              </a:rPr>
              <a:t> cuando: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2400" i="0" u="none" strike="noStrike" dirty="0">
                <a:effectLst/>
                <a:latin typeface="El missier"/>
              </a:rPr>
              <a:t>• Tiene </a:t>
            </a:r>
            <a:r>
              <a:rPr lang="es-MX" sz="2400" i="0" u="none" strike="noStrike" dirty="0" err="1">
                <a:effectLst/>
                <a:latin typeface="El missier"/>
              </a:rPr>
              <a:t>sub-estructuras</a:t>
            </a:r>
            <a:r>
              <a:rPr lang="es-MX" sz="2400" i="0" u="none" strike="noStrike" dirty="0">
                <a:effectLst/>
                <a:latin typeface="El missier"/>
              </a:rPr>
              <a:t> óptimas: La solución óptima al problema contiene soluciones óptimas a </a:t>
            </a:r>
            <a:r>
              <a:rPr lang="es-MX" sz="2400" i="0" u="none" strike="noStrike" dirty="0" err="1">
                <a:effectLst/>
                <a:latin typeface="El missier"/>
              </a:rPr>
              <a:t>sub-problemas</a:t>
            </a:r>
            <a:r>
              <a:rPr lang="es-MX" sz="2400" i="0" u="none" strike="noStrike" dirty="0">
                <a:effectLst/>
                <a:latin typeface="El missier"/>
              </a:rPr>
              <a:t> derivados.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2400" i="0" u="none" strike="noStrike" dirty="0">
                <a:effectLst/>
                <a:latin typeface="El missier"/>
              </a:rPr>
              <a:t>• Tiene propiedad </a:t>
            </a:r>
            <a:r>
              <a:rPr lang="es-MX" sz="2400" i="0" u="none" strike="noStrike" dirty="0" err="1">
                <a:effectLst/>
                <a:latin typeface="El missier"/>
              </a:rPr>
              <a:t>Greedy</a:t>
            </a:r>
            <a:r>
              <a:rPr lang="es-MX" sz="2400" i="0" u="none" strike="noStrike" dirty="0">
                <a:effectLst/>
                <a:latin typeface="El missier"/>
              </a:rPr>
              <a:t> : Si hacemos una elección que parece la mejor en el momento, alcanzaremos con cada paso la solución óptima.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F4255F-B7AB-B7AF-7D09-26999370772E}"/>
              </a:ext>
            </a:extLst>
          </p:cNvPr>
          <p:cNvSpPr txBox="1"/>
          <p:nvPr/>
        </p:nvSpPr>
        <p:spPr>
          <a:xfrm>
            <a:off x="3716865" y="1274003"/>
            <a:ext cx="4758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O" sz="4000" b="1" i="0" u="none" strike="noStrike" dirty="0" err="1">
                <a:solidFill>
                  <a:srgbClr val="1A1A1A"/>
                </a:solidFill>
                <a:effectLst/>
                <a:latin typeface="El missier"/>
              </a:rPr>
              <a:t>Greedy</a:t>
            </a:r>
            <a:r>
              <a:rPr lang="es-CO" sz="4000" b="1" i="0" u="none" strike="noStrike" dirty="0">
                <a:solidFill>
                  <a:srgbClr val="1A1A1A"/>
                </a:solidFill>
                <a:effectLst/>
                <a:latin typeface="El missier"/>
              </a:rPr>
              <a:t> (Estrategias)</a:t>
            </a:r>
            <a:endParaRPr lang="es-CO" sz="4000" b="0" dirty="0">
              <a:effectLst/>
              <a:latin typeface="El missier"/>
            </a:endParaRPr>
          </a:p>
        </p:txBody>
      </p:sp>
    </p:spTree>
    <p:extLst>
      <p:ext uri="{BB962C8B-B14F-4D97-AF65-F5344CB8AC3E}">
        <p14:creationId xmlns:p14="http://schemas.microsoft.com/office/powerpoint/2010/main" val="1032933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48C1831-4570-167B-B8CB-A3D432690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AB15B4-40B8-88B5-23F7-7E1101F9040C}"/>
              </a:ext>
            </a:extLst>
          </p:cNvPr>
          <p:cNvSpPr txBox="1"/>
          <p:nvPr/>
        </p:nvSpPr>
        <p:spPr>
          <a:xfrm>
            <a:off x="1955799" y="483106"/>
            <a:ext cx="45559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6000" b="1" i="0" u="none" strike="noStrike" dirty="0">
                <a:effectLst/>
                <a:latin typeface="El missier"/>
              </a:rPr>
              <a:t>Ejemplo 1</a:t>
            </a:r>
            <a:endParaRPr lang="es-CO" sz="6000" b="1" dirty="0">
              <a:latin typeface="El missier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4FA9B2-08FA-FB79-C088-AC70D6246770}"/>
              </a:ext>
            </a:extLst>
          </p:cNvPr>
          <p:cNvSpPr txBox="1"/>
          <p:nvPr/>
        </p:nvSpPr>
        <p:spPr>
          <a:xfrm>
            <a:off x="1428322" y="1638090"/>
            <a:ext cx="9186333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Problema de la moneda: Consideremos que nos dan un conjunto de N monedas y un valor k. Cada moneda puede ser usada infinitas veces. Cuánto es la mínima cantidad de monedas necesarias para formar k.</a:t>
            </a:r>
            <a:endParaRPr lang="es-MX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Ejemplo 1: </a:t>
            </a:r>
            <a:endParaRPr lang="es-MX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A = { 1, 2, 5, 10, 20, 50, 100, 200} , K = 520</a:t>
            </a:r>
            <a:endParaRPr lang="es-MX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Para este caso la solución óptima es 200+200+100+20: 4 monedas. </a:t>
            </a:r>
            <a:endParaRPr lang="es-MX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¿Cómo resolverlo para cualquier K? </a:t>
            </a:r>
            <a:endParaRPr lang="es-MX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476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3126CD-A0D5-110F-C42A-122834663E5D}"/>
              </a:ext>
            </a:extLst>
          </p:cNvPr>
          <p:cNvSpPr txBox="1"/>
          <p:nvPr/>
        </p:nvSpPr>
        <p:spPr>
          <a:xfrm>
            <a:off x="1428322" y="1263752"/>
            <a:ext cx="651933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1" i="0" u="none" strike="noStrike" dirty="0">
                <a:effectLst/>
                <a:latin typeface="El missier"/>
              </a:rPr>
              <a:t>Ejemplo 1: </a:t>
            </a:r>
            <a:endParaRPr lang="es-MX" sz="3200" b="1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A = { 1, 2, 5, 10, 20, 50, 100, 200} , K = 520</a:t>
            </a:r>
            <a:endParaRPr lang="es-MX" sz="28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Vi = k = 520 </a:t>
            </a:r>
            <a:endParaRPr lang="es-MX" sz="28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Vi = 520 – 200 = 320 (1) </a:t>
            </a:r>
            <a:endParaRPr lang="es-MX" sz="28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Vi = 320 – 200 = 120 (2) </a:t>
            </a:r>
            <a:endParaRPr lang="es-MX" sz="28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Vi = 120 – 100 = 20 (3) </a:t>
            </a:r>
            <a:endParaRPr lang="es-MX" sz="28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El missier"/>
              </a:rPr>
              <a:t>Vi = 20 – 20 = 0 (4) </a:t>
            </a:r>
            <a:endParaRPr lang="es-CO" sz="2800" dirty="0">
              <a:latin typeface="El missier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5BA0A5-768C-7E94-6D5C-CAD477235A26}"/>
              </a:ext>
            </a:extLst>
          </p:cNvPr>
          <p:cNvSpPr txBox="1"/>
          <p:nvPr/>
        </p:nvSpPr>
        <p:spPr>
          <a:xfrm>
            <a:off x="7602175" y="2891269"/>
            <a:ext cx="37084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Lato" panose="020F0502020204030203" pitchFamily="34" charset="0"/>
              </a:rPr>
              <a:t>Necesitamos mínimo 4 monedas para generar 520. ¡Nuestra estrategia coincide con el caso de prueba!</a:t>
            </a:r>
            <a:endParaRPr lang="es-MX" sz="3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038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7E9500B-58A8-FC4B-0052-7B931E80E06B}"/>
              </a:ext>
            </a:extLst>
          </p:cNvPr>
          <p:cNvSpPr txBox="1"/>
          <p:nvPr/>
        </p:nvSpPr>
        <p:spPr>
          <a:xfrm>
            <a:off x="1794934" y="1520784"/>
            <a:ext cx="374226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1" i="0" u="none" strike="noStrike" dirty="0">
                <a:effectLst/>
                <a:latin typeface="El missier"/>
              </a:rPr>
              <a:t>Ejemplo 2: </a:t>
            </a:r>
            <a:endParaRPr lang="es-MX" sz="3200" b="1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El missier"/>
              </a:rPr>
              <a:t>A = {1, 3, 4} k = 6 </a:t>
            </a:r>
            <a:endParaRPr lang="es-MX" sz="32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El missier"/>
              </a:rPr>
              <a:t>Vi = 6 </a:t>
            </a:r>
            <a:endParaRPr lang="es-MX" sz="32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El missier"/>
              </a:rPr>
              <a:t>Vi = 6-4 = 2 (1) </a:t>
            </a:r>
            <a:endParaRPr lang="es-MX" sz="32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El missier"/>
              </a:rPr>
              <a:t>Vi = 2-1 = 1 (2) </a:t>
            </a:r>
            <a:endParaRPr lang="es-MX" sz="3200" b="0" dirty="0">
              <a:effectLst/>
              <a:latin typeface="El missier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3200" b="0" i="0" u="none" strike="noStrike" dirty="0">
                <a:effectLst/>
                <a:latin typeface="El missier"/>
              </a:rPr>
              <a:t>Vi = 1-1 = 0 (3) </a:t>
            </a:r>
            <a:endParaRPr lang="es-MX" sz="3200" b="0" dirty="0">
              <a:effectLst/>
              <a:latin typeface="El missier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A9A7E3-3329-C2F2-2B9F-A4570C1D2881}"/>
              </a:ext>
            </a:extLst>
          </p:cNvPr>
          <p:cNvSpPr txBox="1"/>
          <p:nvPr/>
        </p:nvSpPr>
        <p:spPr>
          <a:xfrm>
            <a:off x="6654800" y="2274837"/>
            <a:ext cx="37422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es-MX" sz="2400" b="0" i="0" u="none" strike="noStrike" dirty="0">
                <a:effectLst/>
                <a:latin typeface="El missier"/>
              </a:rPr>
              <a:t>Para este caso nuestro algoritmo diría que la respuesta es 3. Pero esto es errado ya que la respuesta correcta sería 2 equivalente a dos monedas de “3”</a:t>
            </a:r>
            <a:endParaRPr lang="es-MX" sz="2400" b="0" dirty="0">
              <a:effectLst/>
              <a:latin typeface="El missier"/>
            </a:endParaRPr>
          </a:p>
        </p:txBody>
      </p:sp>
    </p:spTree>
    <p:extLst>
      <p:ext uri="{BB962C8B-B14F-4D97-AF65-F5344CB8AC3E}">
        <p14:creationId xmlns:p14="http://schemas.microsoft.com/office/powerpoint/2010/main" val="46043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4AEA50C-34BC-D0D7-5113-7D2506EA84D8}"/>
              </a:ext>
            </a:extLst>
          </p:cNvPr>
          <p:cNvSpPr txBox="1"/>
          <p:nvPr/>
        </p:nvSpPr>
        <p:spPr>
          <a:xfrm>
            <a:off x="2525183" y="458956"/>
            <a:ext cx="714163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 err="1">
                <a:latin typeface="El missier"/>
              </a:rPr>
              <a:t>import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java.util.Vector</a:t>
            </a:r>
            <a:r>
              <a:rPr lang="es-CO" sz="1600" dirty="0">
                <a:latin typeface="El missier"/>
              </a:rPr>
              <a:t>;</a:t>
            </a:r>
          </a:p>
          <a:p>
            <a:endParaRPr lang="es-CO" sz="1600" dirty="0">
              <a:latin typeface="El missier"/>
            </a:endParaRPr>
          </a:p>
          <a:p>
            <a:r>
              <a:rPr lang="es-CO" sz="1600" dirty="0" err="1">
                <a:latin typeface="El missier"/>
              </a:rPr>
              <a:t>public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class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Coins</a:t>
            </a:r>
            <a:r>
              <a:rPr lang="es-CO" sz="1600" dirty="0">
                <a:latin typeface="El missier"/>
              </a:rPr>
              <a:t> {</a:t>
            </a:r>
          </a:p>
          <a:p>
            <a:r>
              <a:rPr lang="es-CO" sz="1600" dirty="0">
                <a:latin typeface="El missier"/>
              </a:rPr>
              <a:t>    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deno</a:t>
            </a:r>
            <a:r>
              <a:rPr lang="es-CO" sz="1600" dirty="0">
                <a:latin typeface="El missier"/>
              </a:rPr>
              <a:t>[] = {1, 2, 5, 10, 20, 50, 100, 500, 1000};</a:t>
            </a:r>
          </a:p>
          <a:p>
            <a:r>
              <a:rPr lang="es-CO" sz="1600" dirty="0">
                <a:latin typeface="El missier"/>
              </a:rPr>
              <a:t>    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n = </a:t>
            </a:r>
            <a:r>
              <a:rPr lang="es-CO" sz="1600" dirty="0" err="1">
                <a:latin typeface="El missier"/>
              </a:rPr>
              <a:t>deno.length</a:t>
            </a:r>
            <a:r>
              <a:rPr lang="es-CO" sz="1600" dirty="0">
                <a:latin typeface="El missier"/>
              </a:rPr>
              <a:t>;</a:t>
            </a:r>
          </a:p>
          <a:p>
            <a:r>
              <a:rPr lang="es-CO" sz="1600" dirty="0">
                <a:latin typeface="El missier"/>
              </a:rPr>
              <a:t>    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void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findMin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V) {</a:t>
            </a:r>
          </a:p>
          <a:p>
            <a:r>
              <a:rPr lang="es-CO" sz="1600" dirty="0">
                <a:latin typeface="El missier"/>
              </a:rPr>
              <a:t>        Vector&lt;</a:t>
            </a:r>
            <a:r>
              <a:rPr lang="es-CO" sz="1600" dirty="0" err="1">
                <a:latin typeface="El missier"/>
              </a:rPr>
              <a:t>Integer</a:t>
            </a:r>
            <a:r>
              <a:rPr lang="es-CO" sz="1600" dirty="0">
                <a:latin typeface="El missier"/>
              </a:rPr>
              <a:t>&gt; </a:t>
            </a:r>
            <a:r>
              <a:rPr lang="es-CO" sz="1600" dirty="0" err="1">
                <a:latin typeface="El missier"/>
              </a:rPr>
              <a:t>ans</a:t>
            </a:r>
            <a:r>
              <a:rPr lang="es-CO" sz="1600" dirty="0">
                <a:latin typeface="El missier"/>
              </a:rPr>
              <a:t> = new Vector&lt;&gt;();</a:t>
            </a:r>
          </a:p>
          <a:p>
            <a:r>
              <a:rPr lang="es-CO" sz="1600" dirty="0">
                <a:latin typeface="El missier"/>
              </a:rPr>
              <a:t>        </a:t>
            </a:r>
            <a:r>
              <a:rPr lang="es-CO" sz="1600" dirty="0" err="1">
                <a:latin typeface="El missier"/>
              </a:rPr>
              <a:t>for</a:t>
            </a:r>
            <a:r>
              <a:rPr lang="es-CO" sz="1600" dirty="0">
                <a:latin typeface="El missier"/>
              </a:rPr>
              <a:t> (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i = n - 1; i &gt;= 0; i--) {</a:t>
            </a:r>
          </a:p>
          <a:p>
            <a:r>
              <a:rPr lang="es-CO" sz="1600" dirty="0">
                <a:latin typeface="El missier"/>
              </a:rPr>
              <a:t>            </a:t>
            </a:r>
            <a:r>
              <a:rPr lang="es-CO" sz="1600" dirty="0" err="1">
                <a:latin typeface="El missier"/>
              </a:rPr>
              <a:t>while</a:t>
            </a:r>
            <a:r>
              <a:rPr lang="es-CO" sz="1600" dirty="0">
                <a:latin typeface="El missier"/>
              </a:rPr>
              <a:t> (V &gt;= </a:t>
            </a:r>
            <a:r>
              <a:rPr lang="es-CO" sz="1600" dirty="0" err="1">
                <a:latin typeface="El missier"/>
              </a:rPr>
              <a:t>deno</a:t>
            </a:r>
            <a:r>
              <a:rPr lang="es-CO" sz="1600" dirty="0">
                <a:latin typeface="El missier"/>
              </a:rPr>
              <a:t>[i]) {</a:t>
            </a:r>
          </a:p>
          <a:p>
            <a:r>
              <a:rPr lang="es-CO" sz="1600" dirty="0">
                <a:latin typeface="El missier"/>
              </a:rPr>
              <a:t>                V -= </a:t>
            </a:r>
            <a:r>
              <a:rPr lang="es-CO" sz="1600" dirty="0" err="1">
                <a:latin typeface="El missier"/>
              </a:rPr>
              <a:t>deno</a:t>
            </a:r>
            <a:r>
              <a:rPr lang="es-CO" sz="1600" dirty="0">
                <a:latin typeface="El missier"/>
              </a:rPr>
              <a:t>[i];</a:t>
            </a:r>
          </a:p>
          <a:p>
            <a:r>
              <a:rPr lang="es-CO" sz="1600" dirty="0">
                <a:latin typeface="El missier"/>
              </a:rPr>
              <a:t>                </a:t>
            </a:r>
            <a:r>
              <a:rPr lang="es-CO" sz="1600" dirty="0" err="1">
                <a:latin typeface="El missier"/>
              </a:rPr>
              <a:t>ans.add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deno</a:t>
            </a:r>
            <a:r>
              <a:rPr lang="es-CO" sz="1600" dirty="0">
                <a:latin typeface="El missier"/>
              </a:rPr>
              <a:t>[i]);</a:t>
            </a:r>
          </a:p>
          <a:p>
            <a:r>
              <a:rPr lang="es-CO" sz="1600" dirty="0">
                <a:latin typeface="El missier"/>
              </a:rPr>
              <a:t>            }</a:t>
            </a:r>
          </a:p>
          <a:p>
            <a:r>
              <a:rPr lang="es-CO" sz="1600" dirty="0">
                <a:latin typeface="El missier"/>
              </a:rPr>
              <a:t>        }</a:t>
            </a:r>
          </a:p>
          <a:p>
            <a:r>
              <a:rPr lang="es-CO" sz="1600" dirty="0">
                <a:latin typeface="El missier"/>
              </a:rPr>
              <a:t>        </a:t>
            </a:r>
            <a:r>
              <a:rPr lang="es-CO" sz="1600" dirty="0" err="1">
                <a:latin typeface="El missier"/>
              </a:rPr>
              <a:t>for</a:t>
            </a:r>
            <a:r>
              <a:rPr lang="es-CO" sz="1600" dirty="0">
                <a:latin typeface="El missier"/>
              </a:rPr>
              <a:t> (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i = 0; i &lt; </a:t>
            </a:r>
            <a:r>
              <a:rPr lang="es-CO" sz="1600" dirty="0" err="1">
                <a:latin typeface="El missier"/>
              </a:rPr>
              <a:t>ans.size</a:t>
            </a:r>
            <a:r>
              <a:rPr lang="es-CO" sz="1600" dirty="0">
                <a:latin typeface="El missier"/>
              </a:rPr>
              <a:t>(); i++) {</a:t>
            </a:r>
          </a:p>
          <a:p>
            <a:r>
              <a:rPr lang="es-CO" sz="1600" dirty="0">
                <a:latin typeface="El missier"/>
              </a:rPr>
              <a:t>            </a:t>
            </a:r>
            <a:r>
              <a:rPr lang="es-CO" sz="1600" dirty="0" err="1">
                <a:latin typeface="El missier"/>
              </a:rPr>
              <a:t>System.out.print</a:t>
            </a:r>
            <a:r>
              <a:rPr lang="es-CO" sz="1600" dirty="0">
                <a:latin typeface="El missier"/>
              </a:rPr>
              <a:t>(" " + </a:t>
            </a:r>
            <a:r>
              <a:rPr lang="es-CO" sz="1600" dirty="0" err="1">
                <a:latin typeface="El missier"/>
              </a:rPr>
              <a:t>ans.elementAt</a:t>
            </a:r>
            <a:r>
              <a:rPr lang="es-CO" sz="1600" dirty="0">
                <a:latin typeface="El missier"/>
              </a:rPr>
              <a:t>(i));</a:t>
            </a:r>
          </a:p>
          <a:p>
            <a:r>
              <a:rPr lang="es-CO" sz="1600" dirty="0">
                <a:latin typeface="El missier"/>
              </a:rPr>
              <a:t>        }</a:t>
            </a:r>
          </a:p>
          <a:p>
            <a:r>
              <a:rPr lang="es-CO" sz="1600" dirty="0">
                <a:latin typeface="El missier"/>
              </a:rPr>
              <a:t>    }</a:t>
            </a:r>
          </a:p>
          <a:p>
            <a:r>
              <a:rPr lang="es-CO" sz="1600" dirty="0">
                <a:latin typeface="El missier"/>
              </a:rPr>
              <a:t>    </a:t>
            </a:r>
            <a:r>
              <a:rPr lang="es-CO" sz="1600" dirty="0" err="1">
                <a:latin typeface="El missier"/>
              </a:rPr>
              <a:t>public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void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main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[] </a:t>
            </a:r>
            <a:r>
              <a:rPr lang="es-CO" sz="1600" dirty="0" err="1">
                <a:latin typeface="El missier"/>
              </a:rPr>
              <a:t>args</a:t>
            </a:r>
            <a:r>
              <a:rPr lang="es-CO" sz="1600" dirty="0">
                <a:latin typeface="El missier"/>
              </a:rPr>
              <a:t>) {</a:t>
            </a:r>
          </a:p>
          <a:p>
            <a:r>
              <a:rPr lang="es-CO" sz="1600" dirty="0">
                <a:latin typeface="El missier"/>
              </a:rPr>
              <a:t>       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n = 93;</a:t>
            </a:r>
          </a:p>
          <a:p>
            <a:r>
              <a:rPr lang="es-CO" sz="1600" dirty="0">
                <a:latin typeface="El missier"/>
              </a:rPr>
              <a:t>        </a:t>
            </a:r>
            <a:r>
              <a:rPr lang="es-CO" sz="1600" dirty="0" err="1">
                <a:latin typeface="El missier"/>
              </a:rPr>
              <a:t>System.out.print</a:t>
            </a:r>
            <a:r>
              <a:rPr lang="es-CO" sz="1600" dirty="0">
                <a:latin typeface="El missier"/>
              </a:rPr>
              <a:t>("Following </a:t>
            </a:r>
            <a:r>
              <a:rPr lang="es-CO" sz="1600" dirty="0" err="1">
                <a:latin typeface="El missier"/>
              </a:rPr>
              <a:t>is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minimal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number</a:t>
            </a:r>
            <a:r>
              <a:rPr lang="es-CO" sz="1600" dirty="0">
                <a:latin typeface="El missier"/>
              </a:rPr>
              <a:t> " + "</a:t>
            </a:r>
            <a:r>
              <a:rPr lang="es-CO" sz="1600" dirty="0" err="1">
                <a:latin typeface="El missier"/>
              </a:rPr>
              <a:t>of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change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for</a:t>
            </a:r>
            <a:r>
              <a:rPr lang="es-CO" sz="1600" dirty="0">
                <a:latin typeface="El missier"/>
              </a:rPr>
              <a:t> " + n + ": ");</a:t>
            </a:r>
          </a:p>
          <a:p>
            <a:r>
              <a:rPr lang="es-CO" sz="1600" dirty="0">
                <a:latin typeface="El missier"/>
              </a:rPr>
              <a:t>        </a:t>
            </a:r>
            <a:r>
              <a:rPr lang="es-CO" sz="1600" dirty="0" err="1">
                <a:latin typeface="El missier"/>
              </a:rPr>
              <a:t>findMin</a:t>
            </a:r>
            <a:r>
              <a:rPr lang="es-CO" sz="1600" dirty="0">
                <a:latin typeface="El missier"/>
              </a:rPr>
              <a:t>(n);</a:t>
            </a:r>
          </a:p>
          <a:p>
            <a:r>
              <a:rPr lang="es-CO" sz="1600" dirty="0">
                <a:latin typeface="El missier"/>
              </a:rPr>
              <a:t>    }</a:t>
            </a:r>
          </a:p>
          <a:p>
            <a:r>
              <a:rPr lang="es-CO" sz="1600" dirty="0">
                <a:latin typeface="El miss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404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93CD23C-D847-609B-57B2-8BA42968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07C920E-E5D7-0735-7CBA-859DEA6125FC}"/>
              </a:ext>
            </a:extLst>
          </p:cNvPr>
          <p:cNvSpPr txBox="1"/>
          <p:nvPr/>
        </p:nvSpPr>
        <p:spPr>
          <a:xfrm>
            <a:off x="1428322" y="669373"/>
            <a:ext cx="38379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6000" b="1" i="0" u="none" strike="noStrike" dirty="0" err="1">
                <a:effectLst/>
                <a:latin typeface="El missier"/>
              </a:rPr>
              <a:t>Prefix</a:t>
            </a:r>
            <a:r>
              <a:rPr lang="es-MX" sz="6000" b="1" i="0" u="none" strike="noStrike" dirty="0">
                <a:effectLst/>
                <a:latin typeface="El missier"/>
              </a:rPr>
              <a:t> Sum</a:t>
            </a:r>
            <a:endParaRPr lang="es-CO" sz="6000" b="1" dirty="0">
              <a:latin typeface="El missier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DB64BF-3F70-EDFB-5905-9A4F1C75E904}"/>
              </a:ext>
            </a:extLst>
          </p:cNvPr>
          <p:cNvSpPr txBox="1"/>
          <p:nvPr/>
        </p:nvSpPr>
        <p:spPr>
          <a:xfrm>
            <a:off x="1428322" y="2174614"/>
            <a:ext cx="94936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Dado un arreglo A de tamaño n, el </a:t>
            </a:r>
            <a:r>
              <a:rPr lang="es-MX" sz="2800" b="0" i="0" u="none" strike="noStrike" dirty="0" err="1">
                <a:effectLst/>
                <a:latin typeface="Lato" panose="020F0502020204030203" pitchFamily="34" charset="0"/>
              </a:rPr>
              <a:t>prefix</a:t>
            </a:r>
            <a:r>
              <a:rPr lang="es-MX" sz="2800" b="0" i="0" u="none" strike="noStrike" dirty="0">
                <a:effectLst/>
                <a:latin typeface="Lato" panose="020F0502020204030203" pitchFamily="34" charset="0"/>
              </a:rPr>
              <a:t> de A es la suma acumulativa desde el inicio del arreglo hasta la posición i.</a:t>
            </a:r>
            <a:endParaRPr lang="es-MX" sz="2800" b="0" dirty="0">
              <a:effectLst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4E7C57-6760-D018-62CF-A3B9E3F2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55" y="3128721"/>
            <a:ext cx="7144090" cy="19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973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</TotalTime>
  <Words>1629</Words>
  <Application>Microsoft Office PowerPoint</Application>
  <PresentationFormat>Panorámica</PresentationFormat>
  <Paragraphs>197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El missier</vt:lpstr>
      <vt:lpstr>Lato</vt:lpstr>
      <vt:lpstr>Raleway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marlon restrepo</dc:creator>
  <cp:lastModifiedBy>marlon restrepo</cp:lastModifiedBy>
  <cp:revision>1</cp:revision>
  <dcterms:created xsi:type="dcterms:W3CDTF">2022-09-30T15:23:01Z</dcterms:created>
  <dcterms:modified xsi:type="dcterms:W3CDTF">2022-09-30T17:34:14Z</dcterms:modified>
</cp:coreProperties>
</file>